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3" r:id="rId2"/>
    <p:sldId id="274" r:id="rId3"/>
    <p:sldId id="275" r:id="rId4"/>
    <p:sldId id="268" r:id="rId5"/>
    <p:sldId id="272" r:id="rId6"/>
    <p:sldId id="276" r:id="rId7"/>
    <p:sldId id="277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1C"/>
    <a:srgbClr val="8E0000"/>
    <a:srgbClr val="27704F"/>
    <a:srgbClr val="B05408"/>
    <a:srgbClr val="6CA62C"/>
    <a:srgbClr val="5F9127"/>
    <a:srgbClr val="DEA900"/>
    <a:srgbClr val="E4931C"/>
    <a:srgbClr val="FFE89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3" d="100"/>
        <a:sy n="173" d="100"/>
      </p:scale>
      <p:origin x="0" y="4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ramota.ru/slovari/dic?lop=x&amp;bts=x&amp;ro=x&amp;zar=x&amp;ag=x&amp;ab=x&amp;sin=x&amp;lv=x&amp;az=x&amp;pe=x&amp;word=%D1%81%D1%80%D0%B5%D0%B4%D1%81%D1%82%D0%B2%D0%B0+%D0%BC%D0%B0%D1%81%D1%81%D0%BE%D0%B2%D0%BE%D0%B9+%D0%B8%D0%BD%D1%84%D0%BE%D1%80%D0%BC%D0%B0%D1%86%D0%B8%D0%B8" TargetMode="External"/><Relationship Id="rId2" Type="http://schemas.openxmlformats.org/officeDocument/2006/relationships/hyperlink" Target="http://gramota.ru/slovari/dic?word=%D0%BA%D0%BE%D0%BD%D1%81%D1%82%D0%B8%D1%82%D1%83%D1%86%D0%B8%D1%8F&amp;all=x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9" t="36014" r="61881" b="55051"/>
          <a:stretch/>
        </p:blipFill>
        <p:spPr bwMode="auto">
          <a:xfrm>
            <a:off x="611560" y="116763"/>
            <a:ext cx="370453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5" t="47867" r="60275" b="43179"/>
          <a:stretch/>
        </p:blipFill>
        <p:spPr bwMode="auto">
          <a:xfrm>
            <a:off x="4539983" y="138960"/>
            <a:ext cx="3859570" cy="110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0" t="59333" r="62900" b="31867"/>
          <a:stretch/>
        </p:blipFill>
        <p:spPr bwMode="auto">
          <a:xfrm>
            <a:off x="1619672" y="1268891"/>
            <a:ext cx="3606667" cy="117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3020" y="1523977"/>
            <a:ext cx="16450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solidFill>
                  <a:srgbClr val="8E0000"/>
                </a:solidFill>
              </a:rPr>
              <a:t>язык</a:t>
            </a:r>
            <a:endParaRPr lang="ru-RU" sz="5400" dirty="0"/>
          </a:p>
        </p:txBody>
      </p:sp>
      <p:pic>
        <p:nvPicPr>
          <p:cNvPr id="1030" name="Picture 6" descr="https://sn-gazeta.ru/wp-content/uploads/2023/03/1646549797_31-kartinkin-net-p-einshtein-kartinki-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r="14580"/>
          <a:stretch/>
        </p:blipFill>
        <p:spPr bwMode="auto">
          <a:xfrm>
            <a:off x="5343363" y="2708920"/>
            <a:ext cx="360431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33814" r="47500" b="29347"/>
          <a:stretch/>
        </p:blipFill>
        <p:spPr bwMode="auto">
          <a:xfrm>
            <a:off x="526534" y="2708920"/>
            <a:ext cx="4813494" cy="393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16450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solidFill>
                  <a:srgbClr val="8E0000"/>
                </a:solidFill>
              </a:rPr>
              <a:t>язык</a:t>
            </a:r>
            <a:endParaRPr lang="ru-RU" sz="5400" dirty="0"/>
          </a:p>
        </p:txBody>
      </p:sp>
      <p:pic>
        <p:nvPicPr>
          <p:cNvPr id="1030" name="Picture 6" descr="https://sn-gazeta.ru/wp-content/uploads/2023/03/1646549797_31-kartinkin-net-p-einshtein-kartinki-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r="14580"/>
          <a:stretch/>
        </p:blipFill>
        <p:spPr bwMode="auto">
          <a:xfrm>
            <a:off x="6084167" y="4267365"/>
            <a:ext cx="2195357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33814" r="47500" b="29347"/>
          <a:stretch/>
        </p:blipFill>
        <p:spPr bwMode="auto">
          <a:xfrm>
            <a:off x="1403648" y="4267364"/>
            <a:ext cx="2952328" cy="241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9646" y="908720"/>
            <a:ext cx="594521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456A1C"/>
                </a:solidFill>
              </a:rPr>
              <a:t>1. </a:t>
            </a:r>
            <a:r>
              <a:rPr lang="ru-RU" sz="4400" b="1" i="1" dirty="0" smtClean="0"/>
              <a:t>орган в полости рта</a:t>
            </a:r>
          </a:p>
          <a:p>
            <a:r>
              <a:rPr lang="ru-RU" sz="4400" b="1" i="1" dirty="0" smtClean="0">
                <a:solidFill>
                  <a:srgbClr val="00B050"/>
                </a:solidFill>
              </a:rPr>
              <a:t>2. </a:t>
            </a:r>
            <a:r>
              <a:rPr lang="ru-RU" sz="4400" b="1" i="1" dirty="0" smtClean="0"/>
              <a:t>орган речи</a:t>
            </a:r>
          </a:p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ru-RU" sz="4400" b="1" i="1" dirty="0" smtClean="0"/>
              <a:t>средство общения</a:t>
            </a:r>
            <a:endParaRPr lang="ru-RU" sz="44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6750" y="314096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8E0000"/>
                </a:solidFill>
              </a:rPr>
              <a:t>Язык </a:t>
            </a:r>
            <a:r>
              <a:rPr lang="ru-RU" sz="3600" b="1" i="1" dirty="0">
                <a:solidFill>
                  <a:srgbClr val="8E0000"/>
                </a:solidFill>
              </a:rPr>
              <a:t>– </a:t>
            </a:r>
            <a:r>
              <a:rPr lang="ru-RU" sz="3600" b="1" i="1" dirty="0" smtClean="0">
                <a:solidFill>
                  <a:srgbClr val="8E0000"/>
                </a:solidFill>
              </a:rPr>
              <a:t>средство общения.</a:t>
            </a:r>
            <a:endParaRPr lang="ru-RU" sz="3600" i="1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6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mycdn.me/i?r=AzEPZsRbOZEKgBhR0XGMT1RkOVkBMdB-Q1p0whCB8FFjG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9" y="134634"/>
            <a:ext cx="8616957" cy="660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s.znanio.ru/d5af0e/6c/d5/b108d76870dac0d68ba276d451eff641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7" y="134634"/>
            <a:ext cx="8528901" cy="64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8E0000"/>
                </a:solidFill>
              </a:rPr>
              <a:t>Русский язык – государственный язык Российской Федерации</a:t>
            </a:r>
            <a:endParaRPr lang="ru-RU" sz="3600" i="1" dirty="0">
              <a:solidFill>
                <a:srgbClr val="8E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312514"/>
            <a:ext cx="78002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/>
              <a:t>	Истинная </a:t>
            </a:r>
            <a:r>
              <a:rPr lang="ru-RU" sz="2800" b="1" i="1" dirty="0"/>
              <a:t>любовь к своей стране </a:t>
            </a:r>
            <a:r>
              <a:rPr lang="ru-RU" sz="2800" b="1" i="1" dirty="0" smtClean="0"/>
              <a:t>немыслима без </a:t>
            </a:r>
            <a:r>
              <a:rPr lang="ru-RU" sz="2800" b="1" i="1" dirty="0"/>
              <a:t>любви к своему языку. Человек, </a:t>
            </a:r>
            <a:r>
              <a:rPr lang="ru-RU" sz="2800" b="1" i="1" dirty="0" smtClean="0"/>
              <a:t>равнодушный </a:t>
            </a:r>
            <a:r>
              <a:rPr lang="ru-RU" sz="2800" b="1" i="1" dirty="0"/>
              <a:t>к своему языку, — дикарь. Его </a:t>
            </a:r>
            <a:r>
              <a:rPr lang="ru-RU" sz="2800" b="1" i="1" dirty="0" smtClean="0"/>
              <a:t>безразличие к </a:t>
            </a:r>
            <a:r>
              <a:rPr lang="ru-RU" sz="2800" b="1" i="1" dirty="0"/>
              <a:t>языку объясняется полнейшим </a:t>
            </a:r>
            <a:r>
              <a:rPr lang="ru-RU" sz="2800" b="1" i="1" dirty="0" smtClean="0"/>
              <a:t>безразличием к </a:t>
            </a:r>
            <a:r>
              <a:rPr lang="ru-RU" sz="2800" b="1" i="1" dirty="0"/>
              <a:t>прошлому, настоящему и будущему </a:t>
            </a:r>
            <a:r>
              <a:rPr lang="ru-RU" sz="2800" b="1" i="1" dirty="0" smtClean="0"/>
              <a:t>своего народа</a:t>
            </a:r>
            <a:r>
              <a:rPr lang="ru-RU" sz="2800" b="1" i="1" dirty="0"/>
              <a:t>.</a:t>
            </a:r>
          </a:p>
          <a:p>
            <a:pPr algn="r"/>
            <a:r>
              <a:rPr lang="ru-RU" sz="2800" i="1" dirty="0"/>
              <a:t>К. Паустовский</a:t>
            </a:r>
          </a:p>
        </p:txBody>
      </p:sp>
    </p:spTree>
    <p:extLst>
      <p:ext uri="{BB962C8B-B14F-4D97-AF65-F5344CB8AC3E}">
        <p14:creationId xmlns:p14="http://schemas.microsoft.com/office/powerpoint/2010/main" val="12742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Изучи статью 68 Конституции РФ о русском языке. Посмотри значение слов «конституция» и «СМИ», воспользовавшись гиперссылками.</a:t>
            </a:r>
            <a:endParaRPr lang="ru-RU" sz="2400" dirty="0"/>
          </a:p>
          <a:p>
            <a:pPr algn="just"/>
            <a:r>
              <a:rPr lang="ru-RU" sz="2800" dirty="0"/>
              <a:t>«В соответствии со ст.68 </a:t>
            </a:r>
            <a:r>
              <a:rPr lang="ru-RU" sz="2800" b="1" dirty="0">
                <a:solidFill>
                  <a:srgbClr val="8E0000"/>
                </a:solidFill>
                <a:hlinkClick r:id="rId2"/>
              </a:rPr>
              <a:t>Конституции Российской Федерации</a:t>
            </a:r>
            <a:r>
              <a:rPr lang="ru-RU" sz="2800" dirty="0"/>
              <a:t> </a:t>
            </a:r>
            <a:r>
              <a:rPr lang="ru-RU" sz="2800" dirty="0" smtClean="0"/>
              <a:t>русский </a:t>
            </a:r>
            <a:r>
              <a:rPr lang="ru-RU" sz="2800" dirty="0"/>
              <a:t>язык определяется как государственный, то есть он является официальным языком государства: языком науки, производства, культуры. Именно на русском языке издаются все законы, на русском языке ведутся официальные переговоры, также его используют центральные </a:t>
            </a:r>
            <a:r>
              <a:rPr lang="ru-RU" sz="2800" b="1" dirty="0">
                <a:hlinkClick r:id="rId3"/>
              </a:rPr>
              <a:t>СМИ</a:t>
            </a:r>
            <a:r>
              <a:rPr lang="ru-RU" sz="28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8127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3" t="27079" r="25001" b="41581"/>
          <a:stretch/>
        </p:blipFill>
        <p:spPr bwMode="auto">
          <a:xfrm>
            <a:off x="395536" y="-26439"/>
            <a:ext cx="6912768" cy="220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5" t="27067" r="25550" b="40933"/>
          <a:stretch/>
        </p:blipFill>
        <p:spPr bwMode="auto">
          <a:xfrm>
            <a:off x="1983442" y="2177488"/>
            <a:ext cx="7076006" cy="233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t="39200" r="25250" b="29333"/>
          <a:stretch/>
        </p:blipFill>
        <p:spPr bwMode="auto">
          <a:xfrm>
            <a:off x="539552" y="4513446"/>
            <a:ext cx="6912768" cy="22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2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/>
              <a:t>Михаил Крюков </a:t>
            </a:r>
            <a:endParaRPr lang="ru-RU" b="1" i="1" dirty="0" smtClean="0"/>
          </a:p>
          <a:p>
            <a:pPr algn="ctr"/>
            <a:r>
              <a:rPr lang="ru-RU" b="1" i="1" dirty="0" smtClean="0"/>
              <a:t>Много </a:t>
            </a:r>
            <a:r>
              <a:rPr lang="ru-RU" b="1" i="1" dirty="0"/>
              <a:t>языков на свете разных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9192" y="757437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900" dirty="0"/>
              <a:t>Много языков на свете разных —</a:t>
            </a:r>
            <a:br>
              <a:rPr lang="ru-RU" sz="1900" dirty="0"/>
            </a:br>
            <a:r>
              <a:rPr lang="ru-RU" sz="1900" dirty="0"/>
              <a:t>Выучить их все не смог бы я;</a:t>
            </a:r>
            <a:br>
              <a:rPr lang="ru-RU" sz="1900" dirty="0"/>
            </a:br>
            <a:r>
              <a:rPr lang="ru-RU" sz="1900" dirty="0"/>
              <a:t>Все они по-своему прекрасны,</a:t>
            </a:r>
            <a:br>
              <a:rPr lang="ru-RU" sz="1900" dirty="0"/>
            </a:br>
            <a:r>
              <a:rPr lang="ru-RU" sz="1900" dirty="0"/>
              <a:t>В каждом есть «изюминка» своя.</a:t>
            </a:r>
          </a:p>
          <a:p>
            <a:r>
              <a:rPr lang="ru-RU" sz="1900" dirty="0"/>
              <a:t>Говорят в Париже по-французски,</a:t>
            </a:r>
            <a:br>
              <a:rPr lang="ru-RU" sz="1900" dirty="0"/>
            </a:br>
            <a:r>
              <a:rPr lang="ru-RU" sz="1900" dirty="0"/>
              <a:t>По-немецки говорит Берлин;</a:t>
            </a:r>
            <a:br>
              <a:rPr lang="ru-RU" sz="1900" dirty="0"/>
            </a:br>
            <a:r>
              <a:rPr lang="ru-RU" sz="1900" dirty="0"/>
              <a:t>Мне же дорог мой, привычный русский,</a:t>
            </a:r>
            <a:br>
              <a:rPr lang="ru-RU" sz="1900" dirty="0"/>
            </a:br>
            <a:r>
              <a:rPr lang="ru-RU" sz="1900" dirty="0"/>
              <a:t>Для меня родной лишь он один!</a:t>
            </a:r>
          </a:p>
          <a:p>
            <a:r>
              <a:rPr lang="ru-RU" sz="1900" dirty="0"/>
              <a:t>Мелодичный, гибкий и певучий,</a:t>
            </a:r>
            <a:br>
              <a:rPr lang="ru-RU" sz="1900" dirty="0"/>
            </a:br>
            <a:r>
              <a:rPr lang="ru-RU" sz="1900" dirty="0"/>
              <a:t>С детства он меня очаровал,</a:t>
            </a:r>
            <a:br>
              <a:rPr lang="ru-RU" sz="1900" dirty="0"/>
            </a:br>
            <a:r>
              <a:rPr lang="ru-RU" sz="1900" dirty="0"/>
              <a:t>И не зря великим и могучим</a:t>
            </a:r>
            <a:br>
              <a:rPr lang="ru-RU" sz="1900" dirty="0"/>
            </a:br>
            <a:r>
              <a:rPr lang="ru-RU" sz="1900" dirty="0"/>
              <a:t>Наш язык Тургенев называл!</a:t>
            </a:r>
          </a:p>
          <a:p>
            <a:r>
              <a:rPr lang="ru-RU" sz="1900" dirty="0"/>
              <a:t>Развиваясь быстро, динамично,</a:t>
            </a:r>
            <a:br>
              <a:rPr lang="ru-RU" sz="1900" dirty="0"/>
            </a:br>
            <a:r>
              <a:rPr lang="ru-RU" sz="1900" dirty="0"/>
              <a:t>Впитывая разные слова,</a:t>
            </a:r>
            <a:br>
              <a:rPr lang="ru-RU" sz="1900" dirty="0"/>
            </a:br>
            <a:r>
              <a:rPr lang="ru-RU" sz="1900" dirty="0"/>
              <a:t>Новое он всё вбирал отлично,</a:t>
            </a:r>
            <a:br>
              <a:rPr lang="ru-RU" sz="1900" dirty="0"/>
            </a:br>
            <a:r>
              <a:rPr lang="ru-RU" sz="1900" dirty="0"/>
              <a:t>Но и мудрость предков в нём жива!</a:t>
            </a:r>
          </a:p>
          <a:p>
            <a:r>
              <a:rPr lang="ru-RU" sz="1900" dirty="0"/>
              <a:t>Да и только нашей, русской речью</a:t>
            </a:r>
            <a:br>
              <a:rPr lang="ru-RU" sz="1900" dirty="0"/>
            </a:br>
            <a:r>
              <a:rPr lang="ru-RU" sz="1900" dirty="0"/>
              <a:t>Можно Русь привольную воспеть!</a:t>
            </a:r>
            <a:br>
              <a:rPr lang="ru-RU" sz="1900" dirty="0"/>
            </a:br>
            <a:r>
              <a:rPr lang="ru-RU" sz="1900" dirty="0"/>
              <a:t>Будет жить язык наш русский вечно</a:t>
            </a:r>
            <a:br>
              <a:rPr lang="ru-RU" sz="1900" dirty="0"/>
            </a:br>
            <a:r>
              <a:rPr lang="ru-RU" sz="1900" dirty="0"/>
              <a:t>И не сможет, верю, умереть!</a:t>
            </a:r>
          </a:p>
        </p:txBody>
      </p:sp>
    </p:spTree>
    <p:extLst>
      <p:ext uri="{BB962C8B-B14F-4D97-AF65-F5344CB8AC3E}">
        <p14:creationId xmlns:p14="http://schemas.microsoft.com/office/powerpoint/2010/main" val="34498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Домашнее задание</a:t>
            </a:r>
          </a:p>
          <a:p>
            <a:r>
              <a:rPr lang="ru-RU" sz="2800" dirty="0" smtClean="0"/>
              <a:t>1. Выучи </a:t>
            </a:r>
            <a:r>
              <a:rPr lang="ru-RU" sz="2800" dirty="0"/>
              <a:t>стихотворение наизусть или напиши небольшое размышление (5 – 7 предложений) на тему «Русский язык не сможет умереть», выбрав подходящий знак для завершения (точку/восклицательный знак/вопросительный знак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2. </a:t>
            </a:r>
            <a:r>
              <a:rPr lang="en-US" sz="2800" dirty="0" smtClean="0"/>
              <a:t>&amp;</a:t>
            </a:r>
            <a:r>
              <a:rPr lang="ru-RU" sz="2800" dirty="0" smtClean="0"/>
              <a:t> 1, стр. 6, упр. 2, задание 2, выполнить языковые разборы слова</a:t>
            </a:r>
            <a:endParaRPr lang="ru-RU" sz="2800" dirty="0"/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406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FFABA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124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Татьяна</cp:lastModifiedBy>
  <cp:revision>113</cp:revision>
  <dcterms:created xsi:type="dcterms:W3CDTF">2013-08-23T08:38:35Z</dcterms:created>
  <dcterms:modified xsi:type="dcterms:W3CDTF">2023-09-05T17:25:45Z</dcterms:modified>
</cp:coreProperties>
</file>